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5" r:id="rId2"/>
    <p:sldId id="258" r:id="rId3"/>
    <p:sldId id="280" r:id="rId4"/>
    <p:sldId id="279" r:id="rId5"/>
    <p:sldId id="260" r:id="rId6"/>
    <p:sldId id="267" r:id="rId7"/>
    <p:sldId id="277" r:id="rId8"/>
    <p:sldId id="261" r:id="rId9"/>
    <p:sldId id="266" r:id="rId10"/>
    <p:sldId id="271" r:id="rId11"/>
    <p:sldId id="265" r:id="rId12"/>
    <p:sldId id="270" r:id="rId13"/>
    <p:sldId id="264" r:id="rId14"/>
    <p:sldId id="281" r:id="rId15"/>
    <p:sldId id="274" r:id="rId16"/>
    <p:sldId id="272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17" autoAdjust="0"/>
  </p:normalViewPr>
  <p:slideViewPr>
    <p:cSldViewPr>
      <p:cViewPr varScale="1">
        <p:scale>
          <a:sx n="70" d="100"/>
          <a:sy n="70" d="100"/>
        </p:scale>
        <p:origin x="-138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8091F-5491-4B38-9E87-79BA1BEC8BCE}" type="datetimeFigureOut">
              <a:rPr lang="ru-RU" smtClean="0"/>
              <a:pPr/>
              <a:t>24.11.2014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D05AF-C673-4674-993C-2BDCDB9872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491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516A3-8D58-43E3-9F42-DB3E95D7E33F}" type="datetimeFigureOut">
              <a:rPr lang="ru-RU"/>
              <a:pPr>
                <a:defRPr/>
              </a:pPr>
              <a:t>24.11.2014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DC841-6718-4A2F-97DC-9504C44910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459F9-AE12-4473-A4B3-C74788AD7EE9}" type="datetimeFigureOut">
              <a:rPr lang="ru-RU"/>
              <a:pPr>
                <a:defRPr/>
              </a:pPr>
              <a:t>24.11.2014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73FBC-3DE7-40DE-82FC-36A60FCAAD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9BD8D-B294-4064-9463-444C5A8A9E92}" type="datetimeFigureOut">
              <a:rPr lang="ru-RU"/>
              <a:pPr>
                <a:defRPr/>
              </a:pPr>
              <a:t>24.11.2014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BC2EB-55B2-4BA4-B865-76E2050153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BACA5-4181-4995-82F6-A1F5CAFDB5D6}" type="datetimeFigureOut">
              <a:rPr lang="ru-RU"/>
              <a:pPr>
                <a:defRPr/>
              </a:pPr>
              <a:t>24.11.2014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ACD19-884B-4DF0-AF41-785179AA21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2758D-1DCA-445E-A110-E203EEC7B69B}" type="datetimeFigureOut">
              <a:rPr lang="ru-RU"/>
              <a:pPr>
                <a:defRPr/>
              </a:pPr>
              <a:t>24.11.2014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FFB34-7A20-4BDA-8F2A-54573D53F3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BA50C-545F-4372-8730-C007875BDA25}" type="datetimeFigureOut">
              <a:rPr lang="ru-RU"/>
              <a:pPr>
                <a:defRPr/>
              </a:pPr>
              <a:t>24.11.2014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C64AD-F730-4FB5-BC1F-4A3A884232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C488C-42AE-4B99-A2DD-ADED836CB210}" type="datetimeFigureOut">
              <a:rPr lang="ru-RU"/>
              <a:pPr>
                <a:defRPr/>
              </a:pPr>
              <a:t>24.11.2014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509C-55AC-43DB-9A49-2013E80719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4AE2B-01EB-429C-8F7A-73AA928243AB}" type="datetimeFigureOut">
              <a:rPr lang="ru-RU"/>
              <a:pPr>
                <a:defRPr/>
              </a:pPr>
              <a:t>24.11.2014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5B01B-3419-433A-AEF5-025FC5BECB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45F46-F03A-409E-9F1E-43113FFFE003}" type="datetimeFigureOut">
              <a:rPr lang="ru-RU"/>
              <a:pPr>
                <a:defRPr/>
              </a:pPr>
              <a:t>24.11.2014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038A6-0836-4DC2-A950-CE99790E28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F68B5-FE55-47C0-AABD-174E56D6D717}" type="datetimeFigureOut">
              <a:rPr lang="ru-RU"/>
              <a:pPr>
                <a:defRPr/>
              </a:pPr>
              <a:t>24.11.2014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6A6E1-46EC-4E4D-A724-54DB8C5966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3BFA2-0695-4EBA-BA6D-0411E15646F6}" type="datetimeFigureOut">
              <a:rPr lang="ru-RU"/>
              <a:pPr>
                <a:defRPr/>
              </a:pPr>
              <a:t>24.11.2014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CBB8E-4B22-42EC-BEC0-F1127A31F5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2A07B78-25E2-45A7-9FD7-A2BA21A9E72B}" type="datetimeFigureOut">
              <a:rPr lang="ru-RU"/>
              <a:pPr>
                <a:defRPr/>
              </a:pPr>
              <a:t>24.11.2014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2FF0B52-E9F8-45A0-B52D-025462C0E5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35344-74271dd62d6b35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8000" y="-171400"/>
            <a:ext cx="9540000" cy="72728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00042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ngsana New" pitchFamily="18" charset="-34"/>
              </a:rPr>
              <a:t>Предметно – пространственная развивающая среда в группе в соответствии ФГОС </a:t>
            </a:r>
            <a:endParaRPr lang="ru-RU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ngsana New" pitchFamily="18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036495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</a:t>
            </a: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5821461"/>
            <a:ext cx="53641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1400" dirty="0">
                <a:cs typeface="Times New Roman" pitchFamily="18" charset="0"/>
              </a:rPr>
              <a:t>     </a:t>
            </a:r>
            <a:endParaRPr lang="ru-RU" sz="1400" dirty="0">
              <a:cs typeface="Times New Roman" pitchFamily="18" charset="0"/>
            </a:endParaRPr>
          </a:p>
        </p:txBody>
      </p:sp>
      <p:pic>
        <p:nvPicPr>
          <p:cNvPr id="9" name="Рисунок 8" descr="1735344-74271dd62d6b35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09010" y="-103515"/>
            <a:ext cx="9540000" cy="72728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32647" y="5467518"/>
            <a:ext cx="32038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Мне кричат, а я не слышу.</a:t>
            </a:r>
            <a:br>
              <a:rPr lang="ru-RU" sz="2000" b="1" dirty="0" smtClean="0">
                <a:solidFill>
                  <a:srgbClr val="FF0000"/>
                </a:solidFill>
                <a:latin typeface="+mj-lt"/>
              </a:rPr>
            </a:br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То есть слышу, но молчу.</a:t>
            </a:r>
            <a:br>
              <a:rPr lang="ru-RU" sz="2000" b="1" dirty="0" smtClean="0">
                <a:solidFill>
                  <a:srgbClr val="FF0000"/>
                </a:solidFill>
                <a:latin typeface="+mj-lt"/>
              </a:rPr>
            </a:br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Я рисую то, что вижу, —</a:t>
            </a:r>
            <a:br>
              <a:rPr lang="ru-RU" sz="2000" b="1" dirty="0" smtClean="0">
                <a:solidFill>
                  <a:srgbClr val="FF0000"/>
                </a:solidFill>
                <a:latin typeface="+mj-lt"/>
              </a:rPr>
            </a:br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отвлекаться не хочу!</a:t>
            </a:r>
            <a:endParaRPr lang="ru-RU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28572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Центр изобразительного искусства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" r="22089"/>
          <a:stretch/>
        </p:blipFill>
        <p:spPr>
          <a:xfrm rot="5400000">
            <a:off x="-17920" y="1741881"/>
            <a:ext cx="5400000" cy="4309741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2" r="10340"/>
          <a:stretch/>
        </p:blipFill>
        <p:spPr>
          <a:xfrm rot="5400000">
            <a:off x="4516999" y="1536462"/>
            <a:ext cx="4490113" cy="3372000"/>
          </a:xfrm>
          <a:prstGeom prst="rect">
            <a:avLst/>
          </a:prstGeom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7504" y="0"/>
            <a:ext cx="8928991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7950" y="5373688"/>
            <a:ext cx="856773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j-lt"/>
                <a:cs typeface="+mn-cs"/>
              </a:rPr>
              <a:t>                   </a:t>
            </a:r>
          </a:p>
        </p:txBody>
      </p:sp>
      <p:pic>
        <p:nvPicPr>
          <p:cNvPr id="10" name="Рисунок 9" descr="1735344-74271dd62d6b35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528" y="-171399"/>
            <a:ext cx="9540000" cy="72728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57786" y="923330"/>
            <a:ext cx="37862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В нашей группе все актеры,</a:t>
            </a:r>
            <a:br>
              <a:rPr lang="ru-RU" sz="2000" b="1" dirty="0" smtClean="0">
                <a:solidFill>
                  <a:srgbClr val="FF0000"/>
                </a:solidFill>
                <a:latin typeface="+mj-lt"/>
              </a:rPr>
            </a:br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Кукловоды и танцоры. </a:t>
            </a:r>
            <a:br>
              <a:rPr lang="ru-RU" sz="2000" b="1" dirty="0" smtClean="0">
                <a:solidFill>
                  <a:srgbClr val="FF0000"/>
                </a:solidFill>
                <a:latin typeface="+mj-lt"/>
              </a:rPr>
            </a:br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Каждый день и каждый час</a:t>
            </a:r>
            <a:br>
              <a:rPr lang="ru-RU" sz="2000" b="1" dirty="0" smtClean="0">
                <a:solidFill>
                  <a:srgbClr val="FF0000"/>
                </a:solidFill>
                <a:latin typeface="+mj-lt"/>
              </a:rPr>
            </a:br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Мы хотим играть для Вас!!!</a:t>
            </a:r>
          </a:p>
          <a:p>
            <a:endParaRPr lang="ru-R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32886" y="18208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Центр театра и музыки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3"/>
          <a:stretch/>
        </p:blipFill>
        <p:spPr>
          <a:xfrm rot="5400000">
            <a:off x="-548426" y="1959950"/>
            <a:ext cx="5402881" cy="4032000"/>
          </a:xfrm>
          <a:prstGeom prst="rect">
            <a:avLst/>
          </a:prstGeom>
          <a:ln w="76200">
            <a:solidFill>
              <a:srgbClr val="0070C0"/>
            </a:solidFill>
          </a:ln>
          <a:scene3d>
            <a:camera prst="obliqueTopRight"/>
            <a:lightRig rig="threePt" dir="t"/>
          </a:scene3d>
          <a:sp3d>
            <a:bevelT prst="relaxedInset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8" r="14329"/>
          <a:stretch/>
        </p:blipFill>
        <p:spPr>
          <a:xfrm>
            <a:off x="4302911" y="2521856"/>
            <a:ext cx="4733584" cy="3623270"/>
          </a:xfrm>
          <a:prstGeom prst="rect">
            <a:avLst/>
          </a:prstGeom>
          <a:ln w="76200">
            <a:solidFill>
              <a:srgbClr val="0070C0"/>
            </a:solidFill>
          </a:ln>
          <a:scene3d>
            <a:camera prst="obliqueTopLeft"/>
            <a:lightRig rig="threePt" dir="t"/>
          </a:scene3d>
          <a:sp3d>
            <a:bevelT prst="relaxedInset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9" t="30846" r="14776" b="5870"/>
          <a:stretch/>
        </p:blipFill>
        <p:spPr>
          <a:xfrm>
            <a:off x="3897583" y="2569491"/>
            <a:ext cx="5136695" cy="3528000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1735344-74271dd62d6b35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7968" y="-99392"/>
            <a:ext cx="9540000" cy="72711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10827" y="5024425"/>
            <a:ext cx="45525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А вот любимое местечко,</a:t>
            </a:r>
            <a:endParaRPr lang="ru-RU" sz="2000" b="1" dirty="0" smtClean="0">
              <a:solidFill>
                <a:srgbClr val="FF0000"/>
              </a:solidFill>
              <a:latin typeface="+mj-lt"/>
            </a:endParaRPr>
          </a:p>
          <a:p>
            <a:pPr eaLnBrk="0" hangingPunct="0"/>
            <a:r>
              <a:rPr lang="ru-RU" sz="20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Здесь время мчится, словно речка,</a:t>
            </a:r>
            <a:endParaRPr lang="ru-RU" sz="2000" b="1" dirty="0" smtClean="0">
              <a:solidFill>
                <a:srgbClr val="FF0000"/>
              </a:solidFill>
              <a:latin typeface="+mj-lt"/>
            </a:endParaRPr>
          </a:p>
          <a:p>
            <a:pPr eaLnBrk="0" hangingPunct="0"/>
            <a:r>
              <a:rPr lang="ru-RU" sz="20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Тут быстро взрослым можно стать,</a:t>
            </a:r>
            <a:endParaRPr lang="ru-RU" sz="2000" b="1" dirty="0" smtClean="0">
              <a:solidFill>
                <a:srgbClr val="FF0000"/>
              </a:solidFill>
              <a:latin typeface="+mj-lt"/>
            </a:endParaRPr>
          </a:p>
          <a:p>
            <a:pPr eaLnBrk="0" hangingPunct="0"/>
            <a:r>
              <a:rPr lang="ru-RU" sz="20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И профессии менять!</a:t>
            </a:r>
            <a:endParaRPr lang="ru-RU" sz="2000" b="1" dirty="0" smtClean="0">
              <a:solidFill>
                <a:srgbClr val="FF0000"/>
              </a:solidFill>
              <a:latin typeface="+mj-lt"/>
            </a:endParaRPr>
          </a:p>
          <a:p>
            <a:endParaRPr lang="ru-R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-64" y="33264"/>
            <a:ext cx="9144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Микроцентры сюжетно-ролевых игр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6" r="408" b="11475"/>
          <a:stretch/>
        </p:blipFill>
        <p:spPr>
          <a:xfrm>
            <a:off x="1397378" y="868414"/>
            <a:ext cx="5940000" cy="3816956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21" y="868414"/>
            <a:ext cx="4320000" cy="2428897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827" y="868414"/>
            <a:ext cx="4320000" cy="3240001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827" y="3202901"/>
            <a:ext cx="4320000" cy="3240000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0" t="7298" r="23896"/>
          <a:stretch/>
        </p:blipFill>
        <p:spPr>
          <a:xfrm>
            <a:off x="302212" y="3325285"/>
            <a:ext cx="4320000" cy="3117616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" r="2985"/>
          <a:stretch/>
        </p:blipFill>
        <p:spPr>
          <a:xfrm>
            <a:off x="302212" y="940262"/>
            <a:ext cx="8676000" cy="5191838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55875" y="5084763"/>
            <a:ext cx="6408738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/>
            </a:r>
            <a:br>
              <a:rPr lang="ru-RU" dirty="0">
                <a:latin typeface="+mn-lt"/>
                <a:cs typeface="+mn-cs"/>
              </a:rPr>
            </a:br>
            <a:endParaRPr lang="ru-RU" dirty="0">
              <a:latin typeface="+mn-lt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-99392"/>
            <a:ext cx="914400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+mn-cs"/>
            </a:endParaRPr>
          </a:p>
        </p:txBody>
      </p:sp>
      <p:pic>
        <p:nvPicPr>
          <p:cNvPr id="10" name="Рисунок 9" descr="1735344-74271dd62d6b35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8318" y="-99393"/>
            <a:ext cx="9504000" cy="72313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15595" y="1166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Центр  физического развития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4" t="8788" r="3135" b="14759"/>
          <a:stretch/>
        </p:blipFill>
        <p:spPr>
          <a:xfrm rot="5400000">
            <a:off x="-414125" y="2252511"/>
            <a:ext cx="5940000" cy="3270978"/>
          </a:xfrm>
          <a:prstGeom prst="rect">
            <a:avLst/>
          </a:prstGeom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6" t="18150" r="7015" b="5203"/>
          <a:stretch/>
        </p:blipFill>
        <p:spPr>
          <a:xfrm rot="5400000">
            <a:off x="3449190" y="2325267"/>
            <a:ext cx="5940000" cy="3118317"/>
          </a:xfrm>
          <a:prstGeom prst="rect">
            <a:avLst/>
          </a:prstGeom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11" name="TextBox 10"/>
          <p:cNvSpPr txBox="1"/>
          <p:nvPr/>
        </p:nvSpPr>
        <p:spPr>
          <a:xfrm>
            <a:off x="5590240" y="5534561"/>
            <a:ext cx="3563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Если день начать с зарядки, </a:t>
            </a:r>
            <a:br>
              <a:rPr lang="ru-RU" sz="2000" b="1" dirty="0" smtClean="0">
                <a:solidFill>
                  <a:srgbClr val="FF0000"/>
                </a:solidFill>
                <a:latin typeface="+mj-lt"/>
              </a:rPr>
            </a:br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Значит, будет всё в порядке. </a:t>
            </a:r>
            <a:br>
              <a:rPr lang="ru-RU" sz="2000" b="1" dirty="0" smtClean="0">
                <a:solidFill>
                  <a:srgbClr val="FF0000"/>
                </a:solidFill>
                <a:latin typeface="+mj-lt"/>
              </a:rPr>
            </a:br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Нам пилюли и микстуру </a:t>
            </a:r>
            <a:br>
              <a:rPr lang="ru-RU" sz="2000" b="1" dirty="0" smtClean="0">
                <a:solidFill>
                  <a:srgbClr val="FF0000"/>
                </a:solidFill>
                <a:latin typeface="+mj-lt"/>
              </a:rPr>
            </a:br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Заменяет физкультура! </a:t>
            </a:r>
            <a:endParaRPr lang="ru-RU" sz="2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6" t="13334" r="1962" b="25856"/>
          <a:stretch/>
        </p:blipFill>
        <p:spPr>
          <a:xfrm rot="5400000">
            <a:off x="-337863" y="2153821"/>
            <a:ext cx="5940000" cy="3423503"/>
          </a:xfrm>
          <a:prstGeom prst="rect">
            <a:avLst/>
          </a:prstGeom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9" t="5520" r="2087" b="-1374"/>
          <a:stretch/>
        </p:blipFill>
        <p:spPr>
          <a:xfrm>
            <a:off x="920386" y="932059"/>
            <a:ext cx="7072312" cy="4937773"/>
          </a:xfrm>
          <a:prstGeom prst="rect">
            <a:avLst/>
          </a:prstGeom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5" t="3766" r="778" b="190"/>
          <a:stretch/>
        </p:blipFill>
        <p:spPr>
          <a:xfrm>
            <a:off x="713705" y="900062"/>
            <a:ext cx="7515225" cy="4937772"/>
          </a:xfrm>
          <a:prstGeom prst="rect">
            <a:avLst/>
          </a:prstGeom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55875" y="5084763"/>
            <a:ext cx="6408738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/>
            </a:r>
            <a:br>
              <a:rPr lang="ru-RU" dirty="0">
                <a:latin typeface="+mn-lt"/>
                <a:cs typeface="+mn-cs"/>
              </a:rPr>
            </a:br>
            <a:endParaRPr lang="ru-RU" dirty="0">
              <a:latin typeface="+mn-lt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-99392"/>
            <a:ext cx="914400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+mn-cs"/>
            </a:endParaRPr>
          </a:p>
        </p:txBody>
      </p:sp>
      <p:pic>
        <p:nvPicPr>
          <p:cNvPr id="10" name="Рисунок 9" descr="1735344-74271dd62d6b35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8318" y="-99393"/>
            <a:ext cx="9504000" cy="72313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15595" y="1166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Центр 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безопасности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 t="1935" b="20992"/>
          <a:stretch/>
        </p:blipFill>
        <p:spPr>
          <a:xfrm>
            <a:off x="324613" y="1738733"/>
            <a:ext cx="8640000" cy="3816698"/>
          </a:xfrm>
          <a:prstGeom prst="rect">
            <a:avLst/>
          </a:prstGeom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4" r="1962" b="20069"/>
          <a:stretch/>
        </p:blipFill>
        <p:spPr>
          <a:xfrm>
            <a:off x="293682" y="1743056"/>
            <a:ext cx="8640000" cy="3775078"/>
          </a:xfrm>
          <a:prstGeom prst="rect">
            <a:avLst/>
          </a:prstGeom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2" r="6070" b="5274"/>
          <a:stretch/>
        </p:blipFill>
        <p:spPr>
          <a:xfrm>
            <a:off x="280945" y="933507"/>
            <a:ext cx="8652737" cy="5765699"/>
          </a:xfrm>
          <a:prstGeom prst="rect">
            <a:avLst/>
          </a:prstGeom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32805593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ownloads\фон 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6481" y="-29724"/>
            <a:ext cx="9471009" cy="72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500174"/>
            <a:ext cx="914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Таким образом, предметно -   развивающая среда в нашей группе, </a:t>
            </a:r>
            <a:r>
              <a:rPr lang="ru-RU" sz="4000" dirty="0" smtClean="0"/>
              <a:t> </a:t>
            </a:r>
            <a:r>
              <a:rPr lang="ru-RU" sz="4000" dirty="0" smtClean="0"/>
              <a:t>создает условия для взаимодействия, сотрудничества, </a:t>
            </a:r>
            <a:r>
              <a:rPr lang="ru-RU" sz="4000" dirty="0" smtClean="0"/>
              <a:t>обеспечивает максимально- комфортное </a:t>
            </a:r>
            <a:r>
              <a:rPr lang="ru-RU" sz="4000" dirty="0" smtClean="0"/>
              <a:t>состояния ребенка и </a:t>
            </a:r>
            <a:r>
              <a:rPr lang="ru-RU" sz="4000" dirty="0" smtClean="0"/>
              <a:t>способствует его развитию.</a:t>
            </a:r>
            <a:endParaRPr lang="ru-RU" sz="4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1" descr="фон спасибо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-99392"/>
            <a:ext cx="9515814" cy="72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39552" y="1916832"/>
            <a:ext cx="7920880" cy="212365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  <a:cs typeface="+mn-cs"/>
              </a:rPr>
              <a:t>Спасибо за внимание!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Users\admin\Downloads\фон 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0013"/>
            <a:ext cx="9144000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7950" y="1484313"/>
            <a:ext cx="8856663" cy="526297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/>
              <a:t>Нет такой стороны воспитания, на которую обстановка не оказывала бы влияние, нет способности, которая находилась бы в прямой зависимости от непосредственно окружающего ребенка конкретного мира…</a:t>
            </a:r>
            <a:br>
              <a:rPr lang="ru-RU" sz="2800" dirty="0" smtClean="0"/>
            </a:br>
            <a:r>
              <a:rPr lang="ru-RU" sz="2800" dirty="0" smtClean="0"/>
              <a:t>Тот, кому удастся создать такую обстановку, облегчит свой труд в высшей степени.</a:t>
            </a:r>
            <a:br>
              <a:rPr lang="ru-RU" sz="2800" dirty="0" smtClean="0"/>
            </a:br>
            <a:r>
              <a:rPr lang="ru-RU" sz="2800" dirty="0" smtClean="0"/>
              <a:t>Среди нее ребенок будет жить – развиваться собственно самодовлеющей жизнью, его духовный рост будет совершенствоваться из самого себя, от природы…</a:t>
            </a:r>
            <a:br>
              <a:rPr lang="ru-RU" sz="2800" dirty="0" smtClean="0"/>
            </a:br>
            <a:r>
              <a:rPr lang="ru-RU" sz="2800" dirty="0" smtClean="0"/>
              <a:t>Е. И. Тихеева </a:t>
            </a:r>
            <a:endParaRPr lang="ru-RU" sz="28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2555875" y="551656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12" name="TextBox 8"/>
          <p:cNvSpPr txBox="1">
            <a:spLocks noChangeArrowheads="1"/>
          </p:cNvSpPr>
          <p:nvPr/>
        </p:nvSpPr>
        <p:spPr bwMode="auto">
          <a:xfrm>
            <a:off x="6443663" y="1989138"/>
            <a:ext cx="27003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13" name="Rectangle 6"/>
          <p:cNvSpPr>
            <a:spLocks noChangeArrowheads="1"/>
          </p:cNvSpPr>
          <p:nvPr/>
        </p:nvSpPr>
        <p:spPr bwMode="auto">
          <a:xfrm flipV="1">
            <a:off x="0" y="1401763"/>
            <a:ext cx="46434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pic>
        <p:nvPicPr>
          <p:cNvPr id="11" name="Рисунок 10" descr="1735344-74271dd62d6b35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528" y="-171400"/>
            <a:ext cx="9540000" cy="74058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7158" y="1401763"/>
            <a:ext cx="8572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Вас приветствует</a:t>
            </a:r>
          </a:p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Средняя группа №2</a:t>
            </a:r>
          </a:p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«Вишенка»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35154" y="5634000"/>
            <a:ext cx="321471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Воспитатели: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Андреева С.П.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Ядрышникова В.И.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5627854"/>
      </p:ext>
    </p:extLst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2555875" y="551656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12" name="TextBox 8"/>
          <p:cNvSpPr txBox="1">
            <a:spLocks noChangeArrowheads="1"/>
          </p:cNvSpPr>
          <p:nvPr/>
        </p:nvSpPr>
        <p:spPr bwMode="auto">
          <a:xfrm>
            <a:off x="6443663" y="1989138"/>
            <a:ext cx="27003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13" name="Rectangle 6"/>
          <p:cNvSpPr>
            <a:spLocks noChangeArrowheads="1"/>
          </p:cNvSpPr>
          <p:nvPr/>
        </p:nvSpPr>
        <p:spPr bwMode="auto">
          <a:xfrm flipV="1">
            <a:off x="0" y="1401763"/>
            <a:ext cx="46434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pic>
        <p:nvPicPr>
          <p:cNvPr id="11" name="Рисунок 10" descr="1735344-74271dd62d6b35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528" y="-171400"/>
            <a:ext cx="9540000" cy="74058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3192" y="211125"/>
            <a:ext cx="857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Центр  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дидактических игр</a:t>
            </a:r>
            <a:endParaRPr lang="ru-RU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37989" y="5634000"/>
            <a:ext cx="321471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>
              <a:solidFill>
                <a:srgbClr val="FF0000"/>
              </a:solidFill>
              <a:latin typeface="+mj-lt"/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6"/>
          <a:stretch/>
        </p:blipFill>
        <p:spPr>
          <a:xfrm rot="5400000">
            <a:off x="-407102" y="2173320"/>
            <a:ext cx="5040000" cy="3866772"/>
          </a:xfrm>
          <a:prstGeom prst="rect">
            <a:avLst/>
          </a:prstGeom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1" r="19720"/>
          <a:stretch/>
        </p:blipFill>
        <p:spPr>
          <a:xfrm>
            <a:off x="4312691" y="1923331"/>
            <a:ext cx="4708477" cy="4215611"/>
          </a:xfrm>
          <a:prstGeom prst="rect">
            <a:avLst/>
          </a:prstGeom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3725627854"/>
      </p:ext>
    </p:extLst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684213" y="5661025"/>
            <a:ext cx="77755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dirty="0">
              <a:latin typeface="Calibri" pitchFamily="34" charset="0"/>
            </a:endParaRPr>
          </a:p>
        </p:txBody>
      </p:sp>
      <p:pic>
        <p:nvPicPr>
          <p:cNvPr id="6" name="Рисунок 5" descr="1735344-74271dd62d6b35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00673" y="-126010"/>
            <a:ext cx="9504000" cy="72405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1429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Центр  конструирования 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72166" y="4935335"/>
            <a:ext cx="3071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rgbClr val="FF0000"/>
              </a:solidFill>
              <a:latin typeface="+mj-lt"/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" t="1" r="5373" b="7142"/>
          <a:stretch/>
        </p:blipFill>
        <p:spPr>
          <a:xfrm>
            <a:off x="55460" y="957957"/>
            <a:ext cx="5400000" cy="3079821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 t="6929" r="9850"/>
          <a:stretch/>
        </p:blipFill>
        <p:spPr>
          <a:xfrm>
            <a:off x="70226" y="3598725"/>
            <a:ext cx="5385234" cy="3255273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1" t="2809" r="16797"/>
          <a:stretch/>
        </p:blipFill>
        <p:spPr>
          <a:xfrm rot="5400000">
            <a:off x="4298102" y="1801608"/>
            <a:ext cx="5400000" cy="4132125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107950" y="5589588"/>
            <a:ext cx="88566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dirty="0"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-99392"/>
            <a:ext cx="889248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+mn-cs"/>
            </a:endParaRPr>
          </a:p>
        </p:txBody>
      </p:sp>
      <p:pic>
        <p:nvPicPr>
          <p:cNvPr id="6" name="Рисунок 5" descr="1735344-74271dd62d6b35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79389" y="-97409"/>
            <a:ext cx="9503917" cy="723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20" y="285328"/>
            <a:ext cx="8676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Центр  патриотического воспитания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72166" y="5320929"/>
            <a:ext cx="30718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+mj-lt"/>
              </a:rPr>
              <a:t>Если не мы, то кто же,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+mj-lt"/>
              </a:rPr>
              <a:t>Детям нашим поможет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+mj-lt"/>
              </a:rPr>
              <a:t>Россию любить и знать!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+mj-lt"/>
              </a:rPr>
              <a:t>Как важно не опоздать….</a:t>
            </a:r>
          </a:p>
          <a:p>
            <a:endParaRPr lang="ru-RU" dirty="0"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81" y="1088452"/>
            <a:ext cx="7488000" cy="4210085"/>
          </a:xfrm>
          <a:prstGeom prst="rect">
            <a:avLst/>
          </a:prstGeom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107950" y="5589588"/>
            <a:ext cx="88566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dirty="0"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-99392"/>
            <a:ext cx="889248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+mn-cs"/>
            </a:endParaRPr>
          </a:p>
        </p:txBody>
      </p:sp>
      <p:pic>
        <p:nvPicPr>
          <p:cNvPr id="6" name="Рисунок 5" descr="1735344-74271dd62d6b35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5206" y="-176074"/>
            <a:ext cx="9504000" cy="72500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893" y="285328"/>
            <a:ext cx="8876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Книжный центр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72166" y="5072074"/>
            <a:ext cx="3071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rgbClr val="FF0000"/>
              </a:solidFill>
              <a:latin typeface="+mj-lt"/>
            </a:endParaRPr>
          </a:p>
          <a:p>
            <a:endParaRPr lang="ru-RU" dirty="0"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" y="1324956"/>
            <a:ext cx="9000000" cy="5494816"/>
          </a:xfrm>
          <a:prstGeom prst="rect">
            <a:avLst/>
          </a:prstGeom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3" name="Прямоугольник 2"/>
          <p:cNvSpPr/>
          <p:nvPr/>
        </p:nvSpPr>
        <p:spPr>
          <a:xfrm>
            <a:off x="137893" y="1413006"/>
            <a:ext cx="309997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FF0000"/>
                </a:solidFill>
                <a:latin typeface="Calibri"/>
              </a:rPr>
              <a:t>Что за чудо эти книжки!</a:t>
            </a:r>
          </a:p>
          <a:p>
            <a:pPr lvl="0"/>
            <a:r>
              <a:rPr lang="ru-RU" sz="2000" b="1" dirty="0">
                <a:solidFill>
                  <a:srgbClr val="FF0000"/>
                </a:solidFill>
                <a:latin typeface="Calibri"/>
              </a:rPr>
              <a:t>Очень любят их детишки!</a:t>
            </a:r>
          </a:p>
          <a:p>
            <a:pPr lvl="0"/>
            <a:r>
              <a:rPr lang="ru-RU" sz="2000" b="1" dirty="0">
                <a:solidFill>
                  <a:srgbClr val="FF0000"/>
                </a:solidFill>
                <a:latin typeface="Calibri"/>
              </a:rPr>
              <a:t>Регулярно все читают,</a:t>
            </a:r>
          </a:p>
          <a:p>
            <a:pPr lvl="0"/>
            <a:r>
              <a:rPr lang="ru-RU" sz="2000" b="1" dirty="0">
                <a:solidFill>
                  <a:srgbClr val="FF0000"/>
                </a:solidFill>
                <a:latin typeface="Calibri"/>
              </a:rPr>
              <a:t>Много знаний получают!</a:t>
            </a:r>
          </a:p>
          <a:p>
            <a:pPr lvl="0"/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359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2555875" y="551656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12" name="TextBox 8"/>
          <p:cNvSpPr txBox="1">
            <a:spLocks noChangeArrowheads="1"/>
          </p:cNvSpPr>
          <p:nvPr/>
        </p:nvSpPr>
        <p:spPr bwMode="auto">
          <a:xfrm>
            <a:off x="6443663" y="1989138"/>
            <a:ext cx="27003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13" name="Rectangle 6"/>
          <p:cNvSpPr>
            <a:spLocks noChangeArrowheads="1"/>
          </p:cNvSpPr>
          <p:nvPr/>
        </p:nvSpPr>
        <p:spPr bwMode="auto">
          <a:xfrm flipV="1">
            <a:off x="0" y="1401763"/>
            <a:ext cx="46434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pic>
        <p:nvPicPr>
          <p:cNvPr id="11" name="Рисунок 10" descr="1735344-74271dd62d6b35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5670" y="0"/>
            <a:ext cx="9510198" cy="7236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7158" y="214290"/>
            <a:ext cx="857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Учебный центр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37989" y="5634000"/>
            <a:ext cx="321471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Мы с фигурами знакомы, 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Про цифры много узнаём. 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И математики законы 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Постигать не устаём! 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 r="4777"/>
          <a:stretch/>
        </p:blipFill>
        <p:spPr>
          <a:xfrm>
            <a:off x="736979" y="858422"/>
            <a:ext cx="7452000" cy="4806851"/>
          </a:xfrm>
          <a:prstGeom prst="rect">
            <a:avLst/>
          </a:prstGeom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504" y="0"/>
            <a:ext cx="8784975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+mn-cs"/>
            </a:endParaRPr>
          </a:p>
        </p:txBody>
      </p:sp>
      <p:pic>
        <p:nvPicPr>
          <p:cNvPr id="8" name="Рисунок 7" descr="1735344-74271dd62d6b35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008" y="-164094"/>
            <a:ext cx="9525171" cy="723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65163" y="1988840"/>
            <a:ext cx="3780000" cy="133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У нас почти, что зимний сад</a:t>
            </a:r>
            <a:endParaRPr lang="ru-RU" sz="2000" b="1" dirty="0" smtClean="0">
              <a:solidFill>
                <a:srgbClr val="FF0000"/>
              </a:solidFill>
              <a:latin typeface="+mj-lt"/>
            </a:endParaRPr>
          </a:p>
          <a:p>
            <a:pPr eaLnBrk="0" hangingPunct="0"/>
            <a:r>
              <a:rPr lang="ru-RU" sz="20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В природном уголке.</a:t>
            </a:r>
            <a:endParaRPr lang="ru-RU" sz="2000" b="1" dirty="0" smtClean="0">
              <a:solidFill>
                <a:srgbClr val="FF0000"/>
              </a:solidFill>
              <a:latin typeface="+mj-lt"/>
            </a:endParaRPr>
          </a:p>
          <a:p>
            <a:pPr eaLnBrk="0" hangingPunct="0"/>
            <a:r>
              <a:rPr lang="ru-RU" sz="20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Здесь потрудиться каждый рад,</a:t>
            </a:r>
            <a:endParaRPr lang="ru-RU" sz="2000" b="1" dirty="0" smtClean="0">
              <a:solidFill>
                <a:srgbClr val="FF0000"/>
              </a:solidFill>
              <a:latin typeface="+mj-lt"/>
            </a:endParaRPr>
          </a:p>
          <a:p>
            <a:pPr eaLnBrk="0" hangingPunct="0"/>
            <a:r>
              <a:rPr lang="ru-RU" sz="20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Помочь рука к руке!</a:t>
            </a:r>
            <a:endParaRPr lang="ru-RU" sz="2000" b="1" dirty="0" smtClean="0">
              <a:solidFill>
                <a:srgbClr val="FF0000"/>
              </a:solidFill>
              <a:latin typeface="+mj-lt"/>
            </a:endParaRP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04985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Центр  природы и экспериментальной деятельности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" r="4478" b="2814"/>
          <a:stretch/>
        </p:blipFill>
        <p:spPr>
          <a:xfrm>
            <a:off x="165163" y="1305314"/>
            <a:ext cx="5400000" cy="3225067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" r="4328"/>
          <a:stretch/>
        </p:blipFill>
        <p:spPr>
          <a:xfrm>
            <a:off x="3492479" y="3433398"/>
            <a:ext cx="5400000" cy="3340250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1570</TotalTime>
  <Words>244</Words>
  <Application>Microsoft Office PowerPoint</Application>
  <PresentationFormat>Экран (4:3)</PresentationFormat>
  <Paragraphs>52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Светлана</cp:lastModifiedBy>
  <cp:revision>151</cp:revision>
  <dcterms:created xsi:type="dcterms:W3CDTF">2013-03-23T03:50:42Z</dcterms:created>
  <dcterms:modified xsi:type="dcterms:W3CDTF">2014-11-24T14:18:42Z</dcterms:modified>
</cp:coreProperties>
</file>