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69" r:id="rId3"/>
    <p:sldId id="283" r:id="rId4"/>
    <p:sldId id="278" r:id="rId5"/>
    <p:sldId id="267" r:id="rId6"/>
    <p:sldId id="288" r:id="rId7"/>
    <p:sldId id="285" r:id="rId8"/>
    <p:sldId id="290" r:id="rId9"/>
    <p:sldId id="259" r:id="rId10"/>
    <p:sldId id="291" r:id="rId11"/>
    <p:sldId id="268" r:id="rId12"/>
    <p:sldId id="277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6B48D-C82E-4F41-985C-7EF0A712A516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D4756-31FA-4A8B-A476-F95E2B8FF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1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D4756-31FA-4A8B-A476-F95E2B8FFB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5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D4756-31FA-4A8B-A476-F95E2B8FFBB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3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56F703-23B6-4841-A25A-500782E6531F}" type="datetimeFigureOut">
              <a:rPr lang="ru-RU" smtClean="0"/>
              <a:pPr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5C5EE1-86DE-43BB-B6D6-CC7761D2A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7801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Технология АМО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 ДОУ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1" y="350043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Андреева Светлана Петровна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воспитатель 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МАДОУ «Буратино»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1627" y="5286389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г. Когалым 2017г</a:t>
            </a:r>
            <a:r>
              <a:rPr lang="ru-RU" dirty="0" smtClean="0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8673" y="260648"/>
            <a:ext cx="25266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ea typeface="+mj-ea"/>
                <a:cs typeface="+mj-cs"/>
              </a:rPr>
              <a:t>Структура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68534"/>
            <a:ext cx="8568952" cy="2282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u="sng" dirty="0">
                <a:solidFill>
                  <a:srgbClr val="C00000"/>
                </a:solidFill>
                <a:ea typeface="Times New Roman"/>
                <a:cs typeface="Times New Roman"/>
              </a:rPr>
              <a:t>Фаза 1. Начало образовательного мероприятия</a:t>
            </a:r>
            <a:r>
              <a:rPr lang="ru-RU" sz="2000" b="1" i="1" u="sng" dirty="0">
                <a:solidFill>
                  <a:srgbClr val="C00000"/>
                </a:solidFill>
                <a:ea typeface="Times New Roman"/>
              </a:rPr>
              <a:t/>
            </a:r>
            <a:br>
              <a:rPr lang="ru-RU" sz="2000" b="1" i="1" u="sng" dirty="0">
                <a:solidFill>
                  <a:srgbClr val="C00000"/>
                </a:solidFill>
                <a:ea typeface="Times New Roman"/>
              </a:rPr>
            </a:b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Этапы:</a:t>
            </a: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инициация (приветствие, знакомство)</a:t>
            </a:r>
          </a:p>
          <a:p>
            <a:pPr marL="342900" marR="152400" lvl="0" indent="-34290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вхождение или погружение в тему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 (определение целей образовательного мероприятия)</a:t>
            </a:r>
          </a:p>
          <a:p>
            <a:pPr marL="342900" marR="1524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определение ожиданий воспитанников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 (планирование личностного смысла занятия и формирование безопасной образовательной среды</a:t>
            </a:r>
            <a:r>
              <a:rPr lang="ru-RU" sz="2000" b="1" dirty="0">
                <a:solidFill>
                  <a:srgbClr val="002060"/>
                </a:solidFill>
                <a:ea typeface="Times New Roman"/>
                <a:cs typeface="Times New Roman"/>
              </a:rPr>
              <a:t>)</a:t>
            </a:r>
            <a:endParaRPr lang="ru-RU" sz="2000" dirty="0">
              <a:solidFill>
                <a:srgbClr val="002060"/>
              </a:solidFill>
              <a:ea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9734" y="3104574"/>
            <a:ext cx="8568952" cy="1826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u="sng" dirty="0">
                <a:solidFill>
                  <a:srgbClr val="C00000"/>
                </a:solidFill>
                <a:ea typeface="Times New Roman"/>
                <a:cs typeface="Times New Roman"/>
              </a:rPr>
              <a:t>Фаза 2. Работа над темой</a:t>
            </a:r>
            <a:r>
              <a:rPr lang="ru-RU" sz="2400" dirty="0">
                <a:solidFill>
                  <a:prstClr val="black"/>
                </a:solidFill>
                <a:ea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Times New Roman"/>
              </a:rPr>
            </a:b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Этапы:</a:t>
            </a: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закрепление изученного материала (</a:t>
            </a:r>
            <a:r>
              <a:rPr lang="ru-RU" dirty="0">
                <a:solidFill>
                  <a:srgbClr val="002060"/>
                </a:solidFill>
                <a:ea typeface="Times New Roman"/>
                <a:cs typeface="Times New Roman"/>
              </a:rPr>
              <a:t>обсуждение предыдущей темы</a:t>
            </a: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)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интерактивная лекция (</a:t>
            </a:r>
            <a:r>
              <a:rPr lang="ru-RU" dirty="0">
                <a:solidFill>
                  <a:srgbClr val="002060"/>
                </a:solidFill>
                <a:ea typeface="Times New Roman"/>
              </a:rPr>
              <a:t>передача и объяснение педагогом новой </a:t>
            </a:r>
            <a:r>
              <a:rPr lang="ru-RU" dirty="0" smtClean="0">
                <a:solidFill>
                  <a:srgbClr val="002060"/>
                </a:solidFill>
                <a:ea typeface="Times New Roman"/>
              </a:rPr>
              <a:t>информации)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проработка </a:t>
            </a: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содержания темы (групповая работа воспитанников над темой 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9734" y="5021982"/>
            <a:ext cx="8552746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u="sng" dirty="0">
                <a:solidFill>
                  <a:srgbClr val="C00000"/>
                </a:solidFill>
                <a:ea typeface="Times New Roman"/>
                <a:cs typeface="Times New Roman"/>
              </a:rPr>
              <a:t>Фаза 3. Завершение образовательного мероприятия</a:t>
            </a:r>
            <a:r>
              <a:rPr lang="ru-RU" sz="1400" u="sng" dirty="0">
                <a:solidFill>
                  <a:prstClr val="black"/>
                </a:solidFill>
                <a:ea typeface="Times New Roman"/>
              </a:rPr>
              <a:t/>
            </a:r>
            <a:br>
              <a:rPr lang="ru-RU" sz="1400" u="sng" dirty="0">
                <a:solidFill>
                  <a:prstClr val="black"/>
                </a:solidFill>
                <a:ea typeface="Times New Roman"/>
              </a:rPr>
            </a:b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Этапы:</a:t>
            </a:r>
            <a:endParaRPr lang="ru-RU" dirty="0">
              <a:solidFill>
                <a:srgbClr val="002060"/>
              </a:solidFill>
              <a:ea typeface="Times New Roman"/>
            </a:endParaRP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эмоциональная разрядка (разминки)</a:t>
            </a:r>
          </a:p>
          <a:p>
            <a:pPr marL="342900" lvl="0" indent="-342900">
              <a:spcAft>
                <a:spcPts val="1000"/>
              </a:spcAft>
              <a:buFont typeface="+mj-lt"/>
              <a:buAutoNum type="arabicPeriod"/>
            </a:pP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подведение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 итогов (рефлексия, анализ и оценка занятия</a:t>
            </a:r>
            <a:r>
              <a:rPr lang="ru-RU" b="1" dirty="0">
                <a:solidFill>
                  <a:srgbClr val="7030A0"/>
                </a:solidFill>
                <a:ea typeface="Times New Roman"/>
              </a:rPr>
              <a:t>) </a:t>
            </a:r>
            <a:endParaRPr lang="ru-RU" dirty="0">
              <a:solidFill>
                <a:srgbClr val="7030A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2216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032448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Активизируют мышление, и эта активность остается надолго, вынуждает в силу учебной ситуации самостоятельно принимать творческие по содержанию, эмоционально окрашенные и мотивационно оправданные решения</a:t>
            </a:r>
          </a:p>
          <a:p>
            <a:pPr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Развивают партнерские отношения</a:t>
            </a:r>
          </a:p>
          <a:p>
            <a:pPr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 Повышают результативность обучения не за счет увеличения объема передаваемой информации, а за счет глубины и скорости ее переработки</a:t>
            </a:r>
          </a:p>
          <a:p>
            <a:pPr algn="just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Обеспечивают стабильно высокие результаты обучения и воспитания при минимальных усилиях обучающихся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8080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АМО отличаются нетрадиционной технологией образовательного процесса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645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Помните!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Только </a:t>
            </a:r>
            <a:r>
              <a:rPr lang="ru-RU" sz="3100" b="1" dirty="0">
                <a:solidFill>
                  <a:srgbClr val="FF0000"/>
                </a:solidFill>
              </a:rPr>
              <a:t>деятельность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, приносящая успех и </a:t>
            </a:r>
            <a:r>
              <a:rPr lang="ru-RU" sz="3100" b="1" dirty="0">
                <a:solidFill>
                  <a:srgbClr val="FF0000"/>
                </a:solidFill>
              </a:rPr>
              <a:t>высокое удовлетворение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, становится для личности </a:t>
            </a:r>
            <a:r>
              <a:rPr lang="ru-RU" sz="3100" b="1" dirty="0">
                <a:solidFill>
                  <a:srgbClr val="FF0000"/>
                </a:solidFill>
              </a:rPr>
              <a:t>фактором </a:t>
            </a:r>
            <a:r>
              <a:rPr lang="ru-RU" sz="3100" b="1" dirty="0" smtClean="0">
                <a:solidFill>
                  <a:srgbClr val="FF0000"/>
                </a:solidFill>
              </a:rPr>
              <a:t>развития</a:t>
            </a:r>
            <a:r>
              <a:rPr lang="ru-RU" sz="2400" dirty="0">
                <a:solidFill>
                  <a:srgbClr val="0070C0"/>
                </a:solidFill>
              </a:rPr>
              <a:t/>
            </a:r>
            <a:br>
              <a:rPr lang="ru-RU" sz="2400" dirty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4" y="2780928"/>
            <a:ext cx="8160907" cy="3046988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Не сдерживайте инициативы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детей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ru-RU" sz="2400" b="1" kern="0" noProof="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400" b="1" kern="0" noProof="0" dirty="0" smtClean="0">
                <a:solidFill>
                  <a:srgbClr val="002060"/>
                </a:solidFill>
                <a:cs typeface="Times New Roman" pitchFamily="18" charset="0"/>
              </a:rPr>
              <a:t>Станьте ребёнку </a:t>
            </a:r>
            <a:r>
              <a:rPr lang="ru-RU" sz="2400" b="1" kern="0" noProof="0" dirty="0" smtClean="0">
                <a:solidFill>
                  <a:srgbClr val="002060"/>
                </a:solidFill>
                <a:cs typeface="Times New Roman" pitchFamily="18" charset="0"/>
              </a:rPr>
              <a:t>партнёром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  Подходите к проведению работы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творчески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  Поощряйте самостоятельность, избегайте прямых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инструкций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  Не делайте за ребенка то, что он может сделать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самостоятельно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  Не спешите с вынесением оценочных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cs typeface="Times New Roman" pitchFamily="18" charset="0"/>
              </a:rPr>
              <a:t>суждений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22364" y="933474"/>
            <a:ext cx="53399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Спасибо за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внимание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64904"/>
            <a:ext cx="3524622" cy="33787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3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604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45447" y="3377932"/>
            <a:ext cx="3072341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Педагогическая мобильность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2341" y="4510549"/>
            <a:ext cx="3072341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a typeface="Times New Roman"/>
              </a:rPr>
              <a:t>Повышение </a:t>
            </a:r>
            <a:r>
              <a:rPr lang="ru-RU" sz="2000" b="1" dirty="0">
                <a:solidFill>
                  <a:srgbClr val="002060"/>
                </a:solidFill>
                <a:ea typeface="Times New Roman"/>
              </a:rPr>
              <a:t>профессиональной компетенции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Выгнутая вверх стрелка 10"/>
          <p:cNvSpPr/>
          <p:nvPr/>
        </p:nvSpPr>
        <p:spPr>
          <a:xfrm>
            <a:off x="5532107" y="1664241"/>
            <a:ext cx="1621536" cy="54864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65106" y="2212881"/>
            <a:ext cx="172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606" y="4818326"/>
            <a:ext cx="2673283" cy="10156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Федеральный                  Закон об образовании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0089" y="3891996"/>
            <a:ext cx="2650339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ФГОС  ДО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068" y="2421163"/>
            <a:ext cx="278836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1700" b="1" dirty="0" smtClean="0">
                <a:solidFill>
                  <a:srgbClr val="002060"/>
                </a:solidFill>
                <a:cs typeface="Times New Roman" pitchFamily="18" charset="0"/>
              </a:rPr>
              <a:t>Профессиональный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стандарт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cs typeface="Times New Roman" pitchFamily="18" charset="0"/>
              </a:rPr>
              <a:t>педагога</a:t>
            </a:r>
            <a:endParaRPr lang="ru-RU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22341" y="2358048"/>
            <a:ext cx="3072343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Адаптация к новым условиям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 rot="16200000">
            <a:off x="1786963" y="3436521"/>
            <a:ext cx="216164" cy="358055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39" y="1664241"/>
            <a:ext cx="1625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32" y="4337568"/>
            <a:ext cx="381000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21710" y="4149702"/>
            <a:ext cx="431933" cy="28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41943" y="3080855"/>
            <a:ext cx="391465" cy="258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Объект 3" descr="Чем отличаются твиты мужчин и женщин - последние новости от Newsper.net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8" t="12706" r="52353" b="14353"/>
          <a:stretch/>
        </p:blipFill>
        <p:spPr bwMode="auto">
          <a:xfrm>
            <a:off x="3563888" y="2686804"/>
            <a:ext cx="1821255" cy="29744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61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Процесс обучения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2" t="4939" r="12022"/>
          <a:stretch/>
        </p:blipFill>
        <p:spPr bwMode="auto">
          <a:xfrm>
            <a:off x="3209967" y="2994098"/>
            <a:ext cx="2514161" cy="218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лако 3"/>
          <p:cNvSpPr/>
          <p:nvPr/>
        </p:nvSpPr>
        <p:spPr>
          <a:xfrm>
            <a:off x="266825" y="4085026"/>
            <a:ext cx="2784309" cy="131586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Постановка задач и пути решения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1915">
            <a:off x="347531" y="2601910"/>
            <a:ext cx="2653804" cy="94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9446">
            <a:off x="5910592" y="2631826"/>
            <a:ext cx="2467909" cy="110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436" y="4085026"/>
            <a:ext cx="2362567" cy="131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67" y="1953408"/>
            <a:ext cx="2400267" cy="85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20011773">
            <a:off x="846505" y="2859715"/>
            <a:ext cx="1655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Знания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19452">
            <a:off x="6235813" y="2724949"/>
            <a:ext cx="222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Реализация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 потенциала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5491" y="4512124"/>
            <a:ext cx="2297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Обмен опытом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6380" y="2164700"/>
            <a:ext cx="1202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</a:rPr>
              <a:t>У</a:t>
            </a:r>
            <a:r>
              <a:rPr lang="ru-RU" sz="2400" b="1" dirty="0" smtClean="0">
                <a:solidFill>
                  <a:srgbClr val="FFFF00"/>
                </a:solidFill>
              </a:rPr>
              <a:t>мения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456" y="5400890"/>
            <a:ext cx="4601181" cy="119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86733" y="5583621"/>
            <a:ext cx="393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Практический </a:t>
            </a:r>
            <a:endParaRPr lang="ru-RU" sz="24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результат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Активные методы </a:t>
            </a:r>
            <a:r>
              <a:rPr lang="ru-RU" dirty="0" smtClean="0">
                <a:solidFill>
                  <a:srgbClr val="FFFF00"/>
                </a:solidFill>
              </a:rPr>
              <a:t>обучения  (АМО)  ???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926" y="4131405"/>
            <a:ext cx="1722967" cy="3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75656" y="3556798"/>
            <a:ext cx="2117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ЭФФЕКТИВНО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7405" y="3559902"/>
            <a:ext cx="235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УВЛЕКАТЕЛЬНО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1735992" y="4021568"/>
            <a:ext cx="1251831" cy="9361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Объект 3" descr="Чем отличаются твиты мужчин и женщин - последние новости от Newsper.net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8" t="12706" r="52353" b="14353"/>
          <a:stretch/>
        </p:blipFill>
        <p:spPr bwMode="auto">
          <a:xfrm>
            <a:off x="3556572" y="2294874"/>
            <a:ext cx="2024096" cy="26388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 rot="19573277">
            <a:off x="2128613" y="2684120"/>
            <a:ext cx="1011835" cy="781812"/>
          </a:xfrm>
          <a:prstGeom prst="actionButtonHelp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5916149" y="4045632"/>
            <a:ext cx="1100230" cy="9121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96558" y="2007552"/>
            <a:ext cx="1720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ПЕДАГОГ</a:t>
            </a:r>
            <a:endParaRPr lang="ru-RU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6" name="Трапеция 15"/>
          <p:cNvSpPr/>
          <p:nvPr/>
        </p:nvSpPr>
        <p:spPr>
          <a:xfrm>
            <a:off x="3360433" y="4840473"/>
            <a:ext cx="2592288" cy="912114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АМО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6347">
            <a:off x="5841268" y="2683741"/>
            <a:ext cx="1007533" cy="78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4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7531" y="2675467"/>
            <a:ext cx="8544948" cy="1995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Активные методы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35563" y="1808820"/>
            <a:ext cx="8064896" cy="4158462"/>
          </a:xfrm>
          <a:prstGeom prst="flowChartPunchedTape">
            <a:avLst/>
          </a:prstGeom>
          <a:ln w="57150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3595" y="2667254"/>
            <a:ext cx="72968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</a:rPr>
              <a:t>это </a:t>
            </a:r>
            <a:r>
              <a:rPr lang="ru-RU" sz="2800" b="1" dirty="0">
                <a:solidFill>
                  <a:srgbClr val="002060"/>
                </a:solidFill>
              </a:rPr>
              <a:t>система методов, обеспечивающих        активность и разнообразие </a:t>
            </a:r>
            <a:r>
              <a:rPr lang="ru-RU" sz="2800" b="1" dirty="0" smtClean="0">
                <a:solidFill>
                  <a:srgbClr val="002060"/>
                </a:solidFill>
              </a:rPr>
              <a:t> мыслительной   и    практической </a:t>
            </a:r>
            <a:r>
              <a:rPr lang="ru-RU" sz="2800" b="1" dirty="0">
                <a:solidFill>
                  <a:srgbClr val="002060"/>
                </a:solidFill>
              </a:rPr>
              <a:t>деятельности обучаемых </a:t>
            </a:r>
            <a:r>
              <a:rPr lang="ru-RU" sz="2800" b="1" dirty="0" smtClean="0">
                <a:solidFill>
                  <a:srgbClr val="002060"/>
                </a:solidFill>
              </a:rPr>
              <a:t>( </a:t>
            </a:r>
            <a:r>
              <a:rPr lang="ru-RU" sz="2800" b="1" dirty="0">
                <a:solidFill>
                  <a:srgbClr val="002060"/>
                </a:solidFill>
              </a:rPr>
              <a:t>детей)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в </a:t>
            </a:r>
            <a:r>
              <a:rPr lang="ru-RU" sz="2800" b="1" dirty="0">
                <a:solidFill>
                  <a:srgbClr val="002060"/>
                </a:solidFill>
              </a:rPr>
              <a:t>процессе </a:t>
            </a:r>
            <a:r>
              <a:rPr lang="ru-RU" sz="2800" b="1" dirty="0" smtClean="0">
                <a:solidFill>
                  <a:srgbClr val="002060"/>
                </a:solidFill>
              </a:rPr>
              <a:t>освоения   новых  знаний</a:t>
            </a:r>
            <a:r>
              <a:rPr lang="ru-RU" sz="2800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6791"/>
            <a:ext cx="7927856" cy="511256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Проблемные </a:t>
            </a:r>
            <a:r>
              <a:rPr lang="ru-RU" sz="3000" b="1" dirty="0" smtClean="0">
                <a:solidFill>
                  <a:srgbClr val="002060"/>
                </a:solidFill>
              </a:rPr>
              <a:t>ситуации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Обучение через деятельность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Групповая и парная работа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Драматизация, театрализация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Творческая игра 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«Мозговой штурм» 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«Круглый стол» 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Дискуссия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Метод  проектов </a:t>
            </a:r>
          </a:p>
          <a:p>
            <a:pPr>
              <a:buClr>
                <a:srgbClr val="002060"/>
              </a:buCl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2060"/>
                </a:solidFill>
              </a:rPr>
              <a:t>Игровое проектирование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Разновидности АМО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628800"/>
            <a:ext cx="7296811" cy="4608512"/>
          </a:xfrm>
        </p:spPr>
        <p:txBody>
          <a:bodyPr>
            <a:normAutofit fontScale="400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 smtClean="0">
                <a:solidFill>
                  <a:srgbClr val="FF0000"/>
                </a:solidFill>
                <a:latin typeface="Candara" pitchFamily="34" charset="0"/>
                <a:cs typeface="Times New Roman" pitchFamily="18" charset="0"/>
              </a:rPr>
              <a:t>Игровая</a:t>
            </a:r>
            <a:endParaRPr lang="ru-RU" sz="7000" b="1" kern="0" dirty="0">
              <a:solidFill>
                <a:srgbClr val="FF0000"/>
              </a:solidFill>
              <a:latin typeface="Candara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Двигательная</a:t>
            </a:r>
            <a:endParaRPr lang="ru-RU" sz="7000" b="1" kern="0" dirty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Коммуникативная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Познавательно </a:t>
            </a:r>
            <a:r>
              <a:rPr lang="ru-RU" sz="7000" b="1" kern="0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-исследовательская</a:t>
            </a:r>
            <a:endParaRPr lang="ru-RU" sz="7000" b="1" kern="0" dirty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Восприятие художественной литературы и фольклора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Трудовая</a:t>
            </a:r>
            <a:endParaRPr lang="ru-RU" sz="7000" b="1" kern="0" dirty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Конструирование из различных материалов</a:t>
            </a: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Изобразительная</a:t>
            </a:r>
            <a:endParaRPr lang="ru-RU" sz="7000" b="1" kern="0" dirty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7000" b="1" kern="0" dirty="0" smtClean="0">
                <a:solidFill>
                  <a:srgbClr val="002060"/>
                </a:solidFill>
                <a:latin typeface="Candara" pitchFamily="34" charset="0"/>
                <a:cs typeface="Times New Roman" pitchFamily="18" charset="0"/>
              </a:rPr>
              <a:t>Музыкальная</a:t>
            </a:r>
            <a:endParaRPr lang="ru-RU" sz="7000" b="1" kern="0" dirty="0">
              <a:solidFill>
                <a:srgbClr val="002060"/>
              </a:solidFill>
              <a:latin typeface="Candara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kern="0" dirty="0">
                <a:solidFill>
                  <a:srgbClr val="FFFF00"/>
                </a:solidFill>
                <a:ea typeface="+mn-ea"/>
                <a:cs typeface="+mn-cs"/>
              </a:rPr>
              <a:t>Виды деятельности (ФГОС)</a:t>
            </a:r>
            <a:br>
              <a:rPr lang="ru-RU" b="1" kern="0" dirty="0">
                <a:solidFill>
                  <a:srgbClr val="FFFF00"/>
                </a:solidFill>
                <a:ea typeface="+mn-ea"/>
                <a:cs typeface="+mn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funforkids.ru/pictures/childrensday/childrensday2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2928325" cy="2268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83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Активные методы обучения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108639"/>
            <a:ext cx="7704856" cy="2627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6E7FC">
                    <a:lumMod val="25000"/>
                  </a:srgbClr>
                </a:solidFill>
                <a:ea typeface="Times New Roman"/>
                <a:cs typeface="Times New Roman"/>
              </a:rPr>
              <a:t>«Дошкольный ребёнок – человек играющий, поэтому в стандарте закреплено, что обучение входит в жизнь ребёнка через ворота детской игры» </a:t>
            </a:r>
            <a:endParaRPr lang="ru-RU" sz="2800" b="1" dirty="0" smtClean="0">
              <a:solidFill>
                <a:srgbClr val="C6E7FC">
                  <a:lumMod val="25000"/>
                </a:srgbClr>
              </a:solidFill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2400" b="1" dirty="0">
              <a:solidFill>
                <a:srgbClr val="C6E7FC">
                  <a:lumMod val="25000"/>
                </a:srgbClr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799" y="4653136"/>
            <a:ext cx="2950633" cy="1769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6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840381" cy="5112568"/>
          </a:xfrm>
        </p:spPr>
        <p:txBody>
          <a:bodyPr>
            <a:normAutofit/>
          </a:bodyPr>
          <a:lstStyle/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Практическая направленность деятельности участников образовательного процесса 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Игровой и творческий характер обучения 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Интерактивность образовательного процесса 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Включение в работу разнообразных коммуникаций.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Диалоге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Использование знаний и опыта воспитанников 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Групповая форма организации </a:t>
            </a:r>
            <a:r>
              <a:rPr lang="ru-RU" b="1" dirty="0" smtClean="0">
                <a:solidFill>
                  <a:srgbClr val="002060"/>
                </a:solidFill>
              </a:rPr>
              <a:t>работы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Вовлечение в процессе  всех органов чувств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Использование деятельностного подхода к </a:t>
            </a:r>
            <a:r>
              <a:rPr lang="ru-RU" b="1" dirty="0" smtClean="0">
                <a:solidFill>
                  <a:srgbClr val="002060"/>
                </a:solidFill>
              </a:rPr>
              <a:t>обучению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Движении и рефлексии</a:t>
            </a:r>
          </a:p>
          <a:p>
            <a:pPr lvl="0">
              <a:buClr>
                <a:srgbClr val="002060"/>
              </a:buClr>
              <a:buFont typeface="Arial" pitchFamily="34" charset="0"/>
              <a:buChar char="•"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Особенности активных методов обучения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1057</TotalTime>
  <Words>350</Words>
  <Application>Microsoft Office PowerPoint</Application>
  <PresentationFormat>Экран (4:3)</PresentationFormat>
  <Paragraphs>94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Технология АМО  в ДОУ</vt:lpstr>
      <vt:lpstr>Презентация PowerPoint</vt:lpstr>
      <vt:lpstr>Процесс обучения</vt:lpstr>
      <vt:lpstr>Активные методы обучения  (АМО)  ???</vt:lpstr>
      <vt:lpstr>Активные методы обучения</vt:lpstr>
      <vt:lpstr>Разновидности АМО</vt:lpstr>
      <vt:lpstr>Виды деятельности (ФГОС) </vt:lpstr>
      <vt:lpstr>Активные методы обучения </vt:lpstr>
      <vt:lpstr>Особенности активных методов обучения</vt:lpstr>
      <vt:lpstr>Презентация PowerPoint</vt:lpstr>
      <vt:lpstr>АМО отличаются нетрадиционной технологией образовательного процесса</vt:lpstr>
      <vt:lpstr>Помните! Только деятельность, приносящая успех и высокое удовлетворение, становится для личности фактором развития </vt:lpstr>
      <vt:lpstr>Спасибо за внимание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методы обучения в ДОУ</dc:title>
  <dc:creator>Loner-XP</dc:creator>
  <cp:lastModifiedBy>Светлана</cp:lastModifiedBy>
  <cp:revision>90</cp:revision>
  <dcterms:created xsi:type="dcterms:W3CDTF">2012-04-24T05:39:09Z</dcterms:created>
  <dcterms:modified xsi:type="dcterms:W3CDTF">2017-11-16T12:56:30Z</dcterms:modified>
</cp:coreProperties>
</file>